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71" r:id="rId4"/>
    <p:sldId id="282" r:id="rId5"/>
    <p:sldId id="283" r:id="rId6"/>
    <p:sldId id="281" r:id="rId7"/>
    <p:sldId id="272" r:id="rId8"/>
    <p:sldId id="273" r:id="rId9"/>
    <p:sldId id="274" r:id="rId10"/>
    <p:sldId id="276" r:id="rId11"/>
    <p:sldId id="275" r:id="rId12"/>
    <p:sldId id="277" r:id="rId13"/>
    <p:sldId id="278" r:id="rId14"/>
    <p:sldId id="280" r:id="rId15"/>
    <p:sldId id="279" r:id="rId16"/>
    <p:sldId id="258" r:id="rId17"/>
    <p:sldId id="259" r:id="rId18"/>
    <p:sldId id="265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L. </a:t>
            </a:r>
            <a:r>
              <a:rPr lang="en-US" dirty="0" smtClean="0"/>
              <a:t>13. </a:t>
            </a:r>
            <a:r>
              <a:rPr lang="en-US" dirty="0"/>
              <a:t>Subtractive hybridization Methods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RNA </a:t>
            </a:r>
            <a:r>
              <a:rPr lang="en-US" b="1" dirty="0" err="1"/>
              <a:t>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6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29619" y="1933575"/>
            <a:ext cx="2543175" cy="440054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1415" y="2055813"/>
            <a:ext cx="3102307" cy="4200525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flipH="1">
            <a:off x="9403721" y="2790826"/>
            <a:ext cx="1083303" cy="323850"/>
          </a:xfrm>
          <a:prstGeom prst="rightArrow">
            <a:avLst>
              <a:gd name="adj1" fmla="val 2647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033226"/>
              </p:ext>
            </p:extLst>
          </p:nvPr>
        </p:nvGraphicFramePr>
        <p:xfrm>
          <a:off x="1103684" y="1853247"/>
          <a:ext cx="8947150" cy="430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493651235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4034453061"/>
                    </a:ext>
                  </a:extLst>
                </a:gridCol>
              </a:tblGrid>
              <a:tr h="4309427">
                <a:tc>
                  <a:txBody>
                    <a:bodyPr/>
                    <a:lstStyle/>
                    <a:p>
                      <a:r>
                        <a:rPr lang="en-US" dirty="0" smtClean="0"/>
                        <a:t>Prime with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polyT</a:t>
                      </a:r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TAAAAAn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GAAAAAn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CAAAAAn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TAAAAAn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Prime with 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C(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polyT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)</a:t>
                      </a:r>
                    </a:p>
                    <a:p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TAAAAAn</a:t>
                      </a:r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GAAAAAn</a:t>
                      </a:r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CAAAAAn</a:t>
                      </a:r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TAAAAAn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40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32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Display (Detail)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prime with </a:t>
            </a:r>
            <a:r>
              <a:rPr lang="en-US" dirty="0" err="1" smtClean="0"/>
              <a:t>polyT</a:t>
            </a:r>
            <a:endParaRPr lang="en-US" dirty="0" smtClean="0"/>
          </a:p>
          <a:p>
            <a:r>
              <a:rPr lang="en-US" b="1" dirty="0" err="1" smtClean="0"/>
              <a:t>TAAAAAn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</a:t>
            </a:r>
            <a:r>
              <a:rPr lang="en-US" b="1" dirty="0" err="1" smtClean="0">
                <a:solidFill>
                  <a:srgbClr val="FFFF00"/>
                </a:solidFill>
              </a:rPr>
              <a:t>TTTTTn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GAAAAAn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b="1" dirty="0" err="1" smtClean="0">
                <a:solidFill>
                  <a:srgbClr val="FFFF00"/>
                </a:solidFill>
              </a:rPr>
              <a:t>TTTTTn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err="1"/>
              <a:t>CAAAAAn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b="1" dirty="0" err="1" smtClean="0">
                <a:solidFill>
                  <a:srgbClr val="FFFF00"/>
                </a:solidFill>
              </a:rPr>
              <a:t>TTTTTn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dirty="0" err="1" smtClean="0"/>
              <a:t>TAAAAAn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</a:t>
            </a:r>
            <a:r>
              <a:rPr lang="en-US" b="1" dirty="0" err="1" smtClean="0">
                <a:solidFill>
                  <a:srgbClr val="FFFF00"/>
                </a:solidFill>
              </a:rPr>
              <a:t>TTTTTn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194482" cy="4200245"/>
          </a:xfrm>
        </p:spPr>
        <p:txBody>
          <a:bodyPr/>
          <a:lstStyle/>
          <a:p>
            <a:r>
              <a:rPr lang="en-US" dirty="0" smtClean="0"/>
              <a:t>prime </a:t>
            </a:r>
            <a:r>
              <a:rPr lang="en-US" dirty="0"/>
              <a:t>with </a:t>
            </a:r>
            <a:r>
              <a:rPr lang="en-US" dirty="0" smtClean="0"/>
              <a:t>C(</a:t>
            </a:r>
            <a:r>
              <a:rPr lang="en-US" dirty="0" err="1" smtClean="0"/>
              <a:t>polyT</a:t>
            </a:r>
            <a:r>
              <a:rPr lang="en-US" dirty="0" smtClean="0"/>
              <a:t>)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b="1" dirty="0" err="1" smtClean="0"/>
              <a:t>TAAAAAn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                    </a:t>
            </a:r>
            <a:r>
              <a:rPr lang="en-US" dirty="0" err="1" smtClean="0"/>
              <a:t>GAAAAAn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                         </a:t>
            </a:r>
            <a:r>
              <a:rPr lang="en-US" b="1" dirty="0" err="1">
                <a:solidFill>
                  <a:srgbClr val="92D050"/>
                </a:solidFill>
              </a:rPr>
              <a:t>CTTTTTn</a:t>
            </a:r>
            <a:r>
              <a:rPr lang="en-US" b="1" dirty="0">
                <a:solidFill>
                  <a:srgbClr val="92D050"/>
                </a:solidFill>
              </a:rPr>
              <a:t>   </a:t>
            </a:r>
            <a:endParaRPr lang="en-US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</a:rPr>
              <a:t>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CAAAAAn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                              </a:t>
            </a:r>
            <a:r>
              <a:rPr lang="en-US" b="1" dirty="0" err="1"/>
              <a:t>TAAAAAn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8150" y="6256336"/>
            <a:ext cx="4410075" cy="827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Complex cDNA mixture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5601" y="6181724"/>
            <a:ext cx="4410075" cy="827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Less complex cDNA mixture</a:t>
            </a:r>
          </a:p>
        </p:txBody>
      </p:sp>
    </p:spTree>
    <p:extLst>
      <p:ext uri="{BB962C8B-B14F-4D97-AF65-F5344CB8AC3E}">
        <p14:creationId xmlns:p14="http://schemas.microsoft.com/office/powerpoint/2010/main" val="385467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Display (Detail)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025" y="2052638"/>
            <a:ext cx="641985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9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2718"/>
            <a:ext cx="9867899" cy="1400530"/>
          </a:xfrm>
        </p:spPr>
        <p:txBody>
          <a:bodyPr/>
          <a:lstStyle/>
          <a:p>
            <a:r>
              <a:rPr lang="en-US" dirty="0"/>
              <a:t>Advantages of DD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Oldest of all transcript </a:t>
            </a:r>
            <a:r>
              <a:rPr lang="en-US" dirty="0" smtClean="0"/>
              <a:t>expression methods</a:t>
            </a:r>
            <a:endParaRPr lang="en-US" dirty="0"/>
          </a:p>
          <a:p>
            <a:r>
              <a:rPr lang="en-US" dirty="0"/>
              <a:t>• Technically and </a:t>
            </a:r>
            <a:r>
              <a:rPr lang="en-US" dirty="0" smtClean="0"/>
              <a:t>technologically simplest </a:t>
            </a:r>
            <a:r>
              <a:rPr lang="en-US" dirty="0"/>
              <a:t>of all transcript methods</a:t>
            </a:r>
          </a:p>
          <a:p>
            <a:r>
              <a:rPr lang="en-US" dirty="0"/>
              <a:t>• Does not require ESTs, cDNA </a:t>
            </a:r>
            <a:r>
              <a:rPr lang="en-US" dirty="0" smtClean="0"/>
              <a:t>libraries, or </a:t>
            </a:r>
            <a:r>
              <a:rPr lang="en-US" dirty="0"/>
              <a:t>any prior knowledge of the genome</a:t>
            </a:r>
          </a:p>
          <a:p>
            <a:r>
              <a:rPr lang="en-US" dirty="0"/>
              <a:t>• Open-ended technology</a:t>
            </a:r>
          </a:p>
        </p:txBody>
      </p:sp>
    </p:spTree>
    <p:extLst>
      <p:ext uri="{BB962C8B-B14F-4D97-AF65-F5344CB8AC3E}">
        <p14:creationId xmlns:p14="http://schemas.microsoft.com/office/powerpoint/2010/main" val="359646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DD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812338" cy="4195481"/>
          </a:xfrm>
        </p:spPr>
        <p:txBody>
          <a:bodyPr/>
          <a:lstStyle/>
          <a:p>
            <a:r>
              <a:rPr lang="en-US" dirty="0"/>
              <a:t>Not very quantitative</a:t>
            </a:r>
          </a:p>
          <a:p>
            <a:r>
              <a:rPr lang="en-US" dirty="0"/>
              <a:t>• Sensitivity can be an issue</a:t>
            </a:r>
          </a:p>
          <a:p>
            <a:r>
              <a:rPr lang="en-US" dirty="0"/>
              <a:t>• Only a fraction of the transcripts </a:t>
            </a:r>
            <a:r>
              <a:rPr lang="en-US" dirty="0" smtClean="0"/>
              <a:t>can be </a:t>
            </a:r>
            <a:r>
              <a:rPr lang="en-US" dirty="0"/>
              <a:t>analyzed in any single reaction</a:t>
            </a:r>
          </a:p>
          <a:p>
            <a:r>
              <a:rPr lang="en-US" dirty="0"/>
              <a:t>• Prone to false positives</a:t>
            </a:r>
          </a:p>
          <a:p>
            <a:r>
              <a:rPr lang="en-US" dirty="0"/>
              <a:t>• Not easily automated or scaled-up</a:t>
            </a:r>
          </a:p>
        </p:txBody>
      </p:sp>
    </p:spTree>
    <p:extLst>
      <p:ext uri="{BB962C8B-B14F-4D97-AF65-F5344CB8AC3E}">
        <p14:creationId xmlns:p14="http://schemas.microsoft.com/office/powerpoint/2010/main" val="200516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 METHODS: ELECTROPHORESIS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076" y="2105026"/>
            <a:ext cx="6200774" cy="28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0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6" y="0"/>
            <a:ext cx="11934823" cy="1209675"/>
          </a:xfrm>
        </p:spPr>
        <p:txBody>
          <a:bodyPr/>
          <a:lstStyle/>
          <a:p>
            <a:r>
              <a:rPr lang="en-US" sz="2800" dirty="0"/>
              <a:t>PURIFICATION OF MESSENGER RNA USING OLIGO </a:t>
            </a:r>
            <a:r>
              <a:rPr lang="en-US" sz="2800" dirty="0" smtClean="0"/>
              <a:t>DTCOLUMNS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6" y="971550"/>
            <a:ext cx="11153774" cy="52768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Стрелка вниз 3"/>
          <p:cNvSpPr/>
          <p:nvPr/>
        </p:nvSpPr>
        <p:spPr>
          <a:xfrm>
            <a:off x="876300" y="2771774"/>
            <a:ext cx="409575" cy="63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562475" y="1047750"/>
            <a:ext cx="4343400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Total cellular RNA; </a:t>
            </a:r>
            <a:endParaRPr lang="kk-KZ" dirty="0" smtClean="0"/>
          </a:p>
          <a:p>
            <a:r>
              <a:rPr lang="en-US" dirty="0" smtClean="0"/>
              <a:t>apply </a:t>
            </a:r>
            <a:r>
              <a:rPr lang="en-US" dirty="0"/>
              <a:t>at room temperature to</a:t>
            </a:r>
            <a:endParaRPr lang="kk-KZ" dirty="0"/>
          </a:p>
          <a:p>
            <a:r>
              <a:rPr lang="en-US" dirty="0" smtClean="0"/>
              <a:t>anneal </a:t>
            </a:r>
            <a:r>
              <a:rPr lang="en-US" dirty="0" err="1"/>
              <a:t>polyA</a:t>
            </a:r>
            <a:r>
              <a:rPr lang="en-US" dirty="0"/>
              <a:t> tail to oligo(</a:t>
            </a:r>
            <a:r>
              <a:rPr lang="en-US" dirty="0" err="1"/>
              <a:t>dT</a:t>
            </a:r>
            <a:r>
              <a:rPr lang="en-US" dirty="0"/>
              <a:t>)</a:t>
            </a:r>
          </a:p>
          <a:p>
            <a:pPr algn="ctr"/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825" y="971550"/>
            <a:ext cx="2047875" cy="1838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Break open</a:t>
            </a:r>
          </a:p>
          <a:p>
            <a:r>
              <a:rPr lang="kk-KZ" dirty="0"/>
              <a:t> </a:t>
            </a:r>
            <a:r>
              <a:rPr lang="en-US" dirty="0"/>
              <a:t>cells in the</a:t>
            </a:r>
          </a:p>
          <a:p>
            <a:r>
              <a:rPr lang="en-US" dirty="0"/>
              <a:t>presence of</a:t>
            </a:r>
          </a:p>
          <a:p>
            <a:r>
              <a:rPr lang="en-US" dirty="0" err="1"/>
              <a:t>RNAse</a:t>
            </a:r>
            <a:endParaRPr lang="en-US" dirty="0"/>
          </a:p>
          <a:p>
            <a:r>
              <a:rPr lang="en-US" dirty="0"/>
              <a:t>Inhibitors</a:t>
            </a:r>
          </a:p>
          <a:p>
            <a:pPr algn="ctr"/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4825" y="3686175"/>
            <a:ext cx="15621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Isolate RNA</a:t>
            </a:r>
          </a:p>
          <a:p>
            <a:pPr algn="ctr"/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05100" y="2695575"/>
            <a:ext cx="1343025" cy="186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Oligo(dT)</a:t>
            </a:r>
          </a:p>
          <a:p>
            <a:pPr algn="ctr"/>
            <a:r>
              <a:rPr lang="en-US"/>
              <a:t>attached to</a:t>
            </a:r>
          </a:p>
          <a:p>
            <a:pPr algn="ctr"/>
            <a:r>
              <a:rPr lang="en-US"/>
              <a:t>cellulose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2513" y="2657475"/>
            <a:ext cx="81915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5834063" y="3162299"/>
            <a:ext cx="1624012" cy="52387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AAAA..</a:t>
            </a:r>
          </a:p>
          <a:p>
            <a:r>
              <a:rPr lang="en-US" dirty="0"/>
              <a:t>TTTT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67698" y="2595562"/>
            <a:ext cx="819150" cy="2145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615238" y="5500687"/>
            <a:ext cx="2871787" cy="938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polyA mRNA elutes at</a:t>
            </a:r>
          </a:p>
          <a:p>
            <a:pPr algn="ctr"/>
            <a:r>
              <a:rPr lang="en-US"/>
              <a:t>high temperature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58100" y="5057774"/>
            <a:ext cx="247650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AAAAA.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24587" y="4181475"/>
            <a:ext cx="1709738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polyA</a:t>
            </a:r>
            <a:r>
              <a:rPr lang="en-US" sz="1600" dirty="0"/>
              <a:t> binds to</a:t>
            </a:r>
          </a:p>
          <a:p>
            <a:pPr algn="ctr"/>
            <a:r>
              <a:rPr lang="en-US" sz="1600" dirty="0"/>
              <a:t>oligo(</a:t>
            </a:r>
            <a:r>
              <a:rPr lang="en-US" sz="1600" dirty="0" err="1"/>
              <a:t>dT</a:t>
            </a:r>
            <a:r>
              <a:rPr lang="en-US" sz="1600" dirty="0"/>
              <a:t>) on</a:t>
            </a:r>
          </a:p>
          <a:p>
            <a:pPr algn="ctr"/>
            <a:r>
              <a:rPr lang="en-US" sz="1600" dirty="0"/>
              <a:t>column</a:t>
            </a:r>
          </a:p>
        </p:txBody>
      </p:sp>
      <p:sp>
        <p:nvSpPr>
          <p:cNvPr id="15" name="Овал 14"/>
          <p:cNvSpPr/>
          <p:nvPr/>
        </p:nvSpPr>
        <p:spPr>
          <a:xfrm>
            <a:off x="5467350" y="4333875"/>
            <a:ext cx="142875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8824912" y="4367212"/>
            <a:ext cx="142875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9363073" y="4333875"/>
            <a:ext cx="1485902" cy="39766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TTTT</a:t>
            </a:r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4695824" y="5110160"/>
            <a:ext cx="2695575" cy="509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} non-</a:t>
            </a:r>
            <a:r>
              <a:rPr lang="en-US" sz="1400" dirty="0" err="1"/>
              <a:t>polyA</a:t>
            </a:r>
            <a:endParaRPr lang="en-US" sz="1400" dirty="0"/>
          </a:p>
          <a:p>
            <a:pPr algn="ctr"/>
            <a:r>
              <a:rPr lang="en-US" sz="1400" dirty="0"/>
              <a:t>RNA flows</a:t>
            </a:r>
          </a:p>
          <a:p>
            <a:pPr algn="ctr"/>
            <a:r>
              <a:rPr lang="en-US" sz="1400" dirty="0"/>
              <a:t>through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647825" y="1543049"/>
            <a:ext cx="2466975" cy="19240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76701" y="3567112"/>
            <a:ext cx="976313" cy="366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148266" y="1958578"/>
            <a:ext cx="357187" cy="139779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2"/>
          </p:cNvCxnSpPr>
          <p:nvPr/>
        </p:nvCxnSpPr>
        <p:spPr>
          <a:xfrm>
            <a:off x="8677273" y="4741068"/>
            <a:ext cx="3" cy="31670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право 31"/>
          <p:cNvSpPr/>
          <p:nvPr/>
        </p:nvSpPr>
        <p:spPr>
          <a:xfrm>
            <a:off x="7286625" y="3686175"/>
            <a:ext cx="885825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65</a:t>
            </a:r>
            <a:r>
              <a:rPr lang="en-US" dirty="0" err="1" smtClean="0"/>
              <a:t>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5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microarrays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0" y="2052638"/>
            <a:ext cx="601462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20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190500"/>
            <a:ext cx="11298239" cy="1219200"/>
          </a:xfrm>
        </p:spPr>
        <p:txBody>
          <a:bodyPr/>
          <a:lstStyle/>
          <a:p>
            <a:r>
              <a:rPr lang="en-US" dirty="0"/>
              <a:t>Advantages and Disadvantages of microarray techniques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03313" y="1504950"/>
            <a:ext cx="4396338" cy="976312"/>
          </a:xfrm>
        </p:spPr>
        <p:txBody>
          <a:bodyPr/>
          <a:lstStyle/>
          <a:p>
            <a:r>
              <a:rPr lang="en-US" dirty="0"/>
              <a:t>Advantages:</a:t>
            </a:r>
          </a:p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● </a:t>
            </a:r>
            <a:r>
              <a:rPr lang="en-US" dirty="0"/>
              <a:t>Concurrent detection of thousands of genes</a:t>
            </a:r>
          </a:p>
          <a:p>
            <a:r>
              <a:rPr lang="en-US" dirty="0"/>
              <a:t>● Result is a global answer</a:t>
            </a:r>
          </a:p>
          <a:p>
            <a:r>
              <a:rPr lang="en-US" dirty="0"/>
              <a:t>● Experiments are fast and easy to perform</a:t>
            </a:r>
          </a:p>
          <a:p>
            <a:r>
              <a:rPr lang="en-US" dirty="0"/>
              <a:t>● The technique is cost effective</a:t>
            </a:r>
          </a:p>
          <a:p>
            <a:r>
              <a:rPr lang="en-US" dirty="0" smtClean="0"/>
              <a:t>●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654495" y="1504950"/>
            <a:ext cx="4396339" cy="976312"/>
          </a:xfrm>
        </p:spPr>
        <p:txBody>
          <a:bodyPr/>
          <a:lstStyle/>
          <a:p>
            <a:r>
              <a:rPr lang="en-US" dirty="0"/>
              <a:t>Disadvantages:</a:t>
            </a:r>
          </a:p>
          <a:p>
            <a:endParaRPr lang="en-US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Expression differences are </a:t>
            </a:r>
            <a:r>
              <a:rPr lang="en-US" dirty="0" err="1"/>
              <a:t>relativ</a:t>
            </a:r>
            <a:endParaRPr lang="en-US" dirty="0"/>
          </a:p>
          <a:p>
            <a:r>
              <a:rPr lang="en-US" dirty="0"/>
              <a:t>● </a:t>
            </a:r>
            <a:r>
              <a:rPr lang="en-US" dirty="0" smtClean="0"/>
              <a:t>Cross</a:t>
            </a:r>
            <a:r>
              <a:rPr lang="ru-RU" dirty="0" smtClean="0"/>
              <a:t> </a:t>
            </a:r>
            <a:r>
              <a:rPr lang="en-US" dirty="0" smtClean="0"/>
              <a:t>hybridization </a:t>
            </a:r>
            <a:r>
              <a:rPr lang="en-US" dirty="0"/>
              <a:t>is possible</a:t>
            </a:r>
          </a:p>
          <a:p>
            <a:r>
              <a:rPr lang="en-US" dirty="0"/>
              <a:t>● Data has to be validated by other methods (</a:t>
            </a:r>
            <a:r>
              <a:rPr lang="en-US" dirty="0" err="1"/>
              <a:t>eg</a:t>
            </a:r>
            <a:r>
              <a:rPr lang="en-US" dirty="0"/>
              <a:t>. qPCR)</a:t>
            </a:r>
          </a:p>
          <a:p>
            <a:r>
              <a:rPr lang="en-US" dirty="0"/>
              <a:t>● Weak expressed genes may not be detected</a:t>
            </a:r>
          </a:p>
          <a:p>
            <a:r>
              <a:rPr lang="en-US" dirty="0"/>
              <a:t>● Changes in mRNA expression pattern may not effect protein abundance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7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31564" cy="1400530"/>
          </a:xfrm>
        </p:spPr>
        <p:txBody>
          <a:bodyPr/>
          <a:lstStyle/>
          <a:p>
            <a:r>
              <a:rPr lang="en-US" dirty="0"/>
              <a:t>Subtractive </a:t>
            </a:r>
            <a:r>
              <a:rPr lang="en-US" dirty="0" smtClean="0"/>
              <a:t>hybridization Methods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783" y="2052638"/>
            <a:ext cx="516621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0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" y="452718"/>
            <a:ext cx="11715750" cy="1400530"/>
          </a:xfrm>
        </p:spPr>
        <p:txBody>
          <a:bodyPr/>
          <a:lstStyle/>
          <a:p>
            <a:r>
              <a:rPr lang="en-US" b="1" dirty="0"/>
              <a:t>Techniques that are higher </a:t>
            </a:r>
            <a:r>
              <a:rPr lang="en-US" b="1" dirty="0" err="1"/>
              <a:t>plex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Serial Analysis of Gene Expression (SAGE)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SAGE is a technique used to create a library of short sequence tags which can each be used to detect a transcript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/>
              <a:t>The expression level of the transcript can be determined by assessing how many times each tag is detected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/>
              <a:t>This technology enables comprehensive expression analysis across the genome.</a:t>
            </a:r>
          </a:p>
        </p:txBody>
      </p:sp>
    </p:spTree>
    <p:extLst>
      <p:ext uri="{BB962C8B-B14F-4D97-AF65-F5344CB8AC3E}">
        <p14:creationId xmlns:p14="http://schemas.microsoft.com/office/powerpoint/2010/main" val="67300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SAGE method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56996"/>
            <a:ext cx="10718574" cy="5523722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is </a:t>
            </a:r>
            <a:r>
              <a:rPr lang="en-US" b="1" dirty="0"/>
              <a:t>based on the isolation of </a:t>
            </a:r>
            <a:r>
              <a:rPr lang="en-US" b="1" dirty="0">
                <a:solidFill>
                  <a:srgbClr val="FFFF00"/>
                </a:solidFill>
              </a:rPr>
              <a:t>unique sequence tags (9-10 </a:t>
            </a:r>
            <a:r>
              <a:rPr lang="en-US" b="1" dirty="0" err="1">
                <a:solidFill>
                  <a:srgbClr val="FFFF00"/>
                </a:solidFill>
              </a:rPr>
              <a:t>bp</a:t>
            </a:r>
            <a:r>
              <a:rPr lang="en-US" b="1" dirty="0">
                <a:solidFill>
                  <a:srgbClr val="FFFF00"/>
                </a:solidFill>
              </a:rPr>
              <a:t> in length) from individual mRNAs </a:t>
            </a:r>
            <a:r>
              <a:rPr lang="en-US" b="1" dirty="0"/>
              <a:t>and concatenation of tags serially into long DNA molecules for a lump-sum sequencing.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SAGE method can be applied to the studies exploring virtually any kinds of biological phenomena in which the changes in cellular transcription are responsible. </a:t>
            </a:r>
            <a:endParaRPr lang="en-US" b="1" dirty="0" smtClean="0"/>
          </a:p>
          <a:p>
            <a:r>
              <a:rPr lang="en-US" b="1" dirty="0" smtClean="0"/>
              <a:t>SAGE </a:t>
            </a:r>
            <a:r>
              <a:rPr lang="en-US" b="1" dirty="0"/>
              <a:t>is a highly competent technology that can not only give a global gene expression profile of a particular type of cell or tissue, but also help us identify a set of specific genes to the cellular conditions by comparing the profiles constructed for a pair of cells that are kept at different conditions.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920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93115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present an outline of the original method, several studies achieved by using the method as a major strategic tool, technological difficulties and intrinsic problems that emerged, and improvements and modifications of the method to cope with these drawbacks.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then present our modified SAGE procedure that generates longer sequence tags (14 </a:t>
            </a:r>
            <a:r>
              <a:rPr lang="en-US" dirty="0" err="1"/>
              <a:t>bp</a:t>
            </a:r>
            <a:r>
              <a:rPr lang="en-US" dirty="0"/>
              <a:t>) rather in detail, and the profile (80K profile) derived from HeLa cells that is composed of 80000 tags obtained from a single library.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077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addition, a series of smaller profiles (2, 4, 10, 20 and 40K) was made by dividing the 80K profile. </a:t>
            </a:r>
            <a:endParaRPr lang="en-US" b="1" dirty="0" smtClean="0"/>
          </a:p>
          <a:p>
            <a:r>
              <a:rPr lang="en-US" b="1" dirty="0" smtClean="0"/>
              <a:t>When </a:t>
            </a:r>
            <a:r>
              <a:rPr lang="en-US" b="1" dirty="0"/>
              <a:t>we compared these smaller profiles with respect to tag counts for a number of genes, it became apparent that counts of most gene tags increase stably and constantly as the size of profiles increase, while several genes do not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This may be another problem we have to keep in mind, when the profiles are compared for the identification of 'specific genes'.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448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DNA microarray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822835" cy="4195481"/>
          </a:xfrm>
        </p:spPr>
        <p:txBody>
          <a:bodyPr>
            <a:normAutofit/>
          </a:bodyPr>
          <a:lstStyle/>
          <a:p>
            <a:r>
              <a:rPr lang="en-US" sz="2800" dirty="0"/>
              <a:t>Also known of as biochip or DNA chip, a DNA microarray is a solid surface to which a collection of microscopic DNA spots are attached. </a:t>
            </a:r>
            <a:endParaRPr lang="ru-RU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microarrays are used to determine expression levels across a large number of genes or to perform genotyping across different regions of a genome</a:t>
            </a:r>
          </a:p>
        </p:txBody>
      </p:sp>
    </p:spTree>
    <p:extLst>
      <p:ext uri="{BB962C8B-B14F-4D97-AF65-F5344CB8AC3E}">
        <p14:creationId xmlns:p14="http://schemas.microsoft.com/office/powerpoint/2010/main" val="282516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RNA </a:t>
            </a:r>
            <a:r>
              <a:rPr lang="en-US" b="1" dirty="0" err="1"/>
              <a:t>Seq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2"/>
          </a:xfrm>
        </p:spPr>
        <p:txBody>
          <a:bodyPr/>
          <a:lstStyle/>
          <a:p>
            <a:r>
              <a:rPr lang="en-US" sz="2400" b="1" dirty="0"/>
              <a:t>This refers to methods used to measure the </a:t>
            </a:r>
            <a:r>
              <a:rPr lang="en-US" sz="2400" b="1" dirty="0">
                <a:solidFill>
                  <a:srgbClr val="FFFF00"/>
                </a:solidFill>
              </a:rPr>
              <a:t>sequence</a:t>
            </a:r>
            <a:r>
              <a:rPr lang="en-US" sz="2400" b="1" dirty="0"/>
              <a:t> of RNA molecules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r>
              <a:rPr lang="en-US" dirty="0" smtClean="0"/>
              <a:t> </a:t>
            </a:r>
            <a:r>
              <a:rPr lang="en-US" sz="2800" b="1" dirty="0"/>
              <a:t>Examples include shotgun sequencing of cDNA molecules acquired from RNA through reverse transcription and technologies used to sequence RNA molecules from a biological sample so that the primary sequence and abundance of each RNA molecule can be determined.</a:t>
            </a:r>
          </a:p>
        </p:txBody>
      </p:sp>
    </p:spTree>
    <p:extLst>
      <p:ext uri="{BB962C8B-B14F-4D97-AF65-F5344CB8AC3E}">
        <p14:creationId xmlns:p14="http://schemas.microsoft.com/office/powerpoint/2010/main" val="37111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Display (DD)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Basic idea:</a:t>
            </a:r>
          </a:p>
          <a:p>
            <a:r>
              <a:rPr lang="en-US" dirty="0"/>
              <a:t>– Run two RNA (cDNA) samples side by</a:t>
            </a:r>
          </a:p>
          <a:p>
            <a:r>
              <a:rPr lang="en-US" dirty="0"/>
              <a:t>side on a gel</a:t>
            </a:r>
          </a:p>
          <a:p>
            <a:r>
              <a:rPr lang="en-US" dirty="0"/>
              <a:t>– Excise and sequence bands present in</a:t>
            </a:r>
          </a:p>
          <a:p>
            <a:r>
              <a:rPr lang="en-US" dirty="0"/>
              <a:t>one lane, but not the other</a:t>
            </a:r>
          </a:p>
          <a:p>
            <a:r>
              <a:rPr lang="en-US" dirty="0"/>
              <a:t>• </a:t>
            </a:r>
            <a:r>
              <a:rPr lang="en-US" b="1" dirty="0">
                <a:solidFill>
                  <a:srgbClr val="FFFF00"/>
                </a:solidFill>
              </a:rPr>
              <a:t>The clever trick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sz="1600" i="1" dirty="0" smtClean="0"/>
              <a:t>(</a:t>
            </a:r>
            <a:r>
              <a:rPr lang="ru-RU" sz="1600" i="1" dirty="0"/>
              <a:t>Умный </a:t>
            </a:r>
            <a:r>
              <a:rPr lang="ru-RU" sz="1600" i="1" dirty="0" smtClean="0"/>
              <a:t>трюк</a:t>
            </a:r>
            <a:r>
              <a:rPr lang="en-US" sz="1600" i="1" dirty="0" smtClean="0"/>
              <a:t>)</a:t>
            </a:r>
            <a:endParaRPr lang="ru-RU" sz="1600" i="1" dirty="0"/>
          </a:p>
          <a:p>
            <a:endParaRPr lang="en-US" b="1" dirty="0"/>
          </a:p>
          <a:p>
            <a:r>
              <a:rPr lang="en-US" dirty="0"/>
              <a:t>– Reduce the complexity of the samples by</a:t>
            </a:r>
          </a:p>
          <a:p>
            <a:r>
              <a:rPr lang="en-US" dirty="0"/>
              <a:t>making the cDNA with primers that will</a:t>
            </a:r>
          </a:p>
          <a:p>
            <a:r>
              <a:rPr lang="en-US" dirty="0"/>
              <a:t>prime only a subset of all transcripts</a:t>
            </a:r>
          </a:p>
        </p:txBody>
      </p:sp>
    </p:spTree>
    <p:extLst>
      <p:ext uri="{BB962C8B-B14F-4D97-AF65-F5344CB8AC3E}">
        <p14:creationId xmlns:p14="http://schemas.microsoft.com/office/powerpoint/2010/main" val="713258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</TotalTime>
  <Words>833</Words>
  <Application>Microsoft Office PowerPoint</Application>
  <PresentationFormat>Широкоэкранный</PresentationFormat>
  <Paragraphs>131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Ион</vt:lpstr>
      <vt:lpstr>L. 13. Subtractive hybridization Methods</vt:lpstr>
      <vt:lpstr>Subtractive hybridization Methods</vt:lpstr>
      <vt:lpstr>Techniques that are higher plex Serial Analysis of Gene Expression (SAGE)</vt:lpstr>
      <vt:lpstr>The SAGE method </vt:lpstr>
      <vt:lpstr>Презентация PowerPoint</vt:lpstr>
      <vt:lpstr>Презентация PowerPoint</vt:lpstr>
      <vt:lpstr>DNA microarray</vt:lpstr>
      <vt:lpstr>RNA Seq</vt:lpstr>
      <vt:lpstr>Differential Display (DD)</vt:lpstr>
      <vt:lpstr>Презентация PowerPoint</vt:lpstr>
      <vt:lpstr>Презентация PowerPoint</vt:lpstr>
      <vt:lpstr>Differential Display (Detail)</vt:lpstr>
      <vt:lpstr>Differential Display (Detail)</vt:lpstr>
      <vt:lpstr>Advantages of DD</vt:lpstr>
      <vt:lpstr>Disadvantages of DD</vt:lpstr>
      <vt:lpstr>RNA METHODS: ELECTROPHORESIS</vt:lpstr>
      <vt:lpstr>PURIFICATION OF MESSENGER RNA USING OLIGO DTCOLUMNS</vt:lpstr>
      <vt:lpstr>What are microarrays</vt:lpstr>
      <vt:lpstr>Advantages and Disadvantages of microarray techniques</vt:lpstr>
    </vt:vector>
  </TitlesOfParts>
  <Company>КазНУ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Сауле Кенжебаева</dc:creator>
  <cp:lastModifiedBy>КСС</cp:lastModifiedBy>
  <cp:revision>45</cp:revision>
  <dcterms:created xsi:type="dcterms:W3CDTF">2017-04-25T06:15:32Z</dcterms:created>
  <dcterms:modified xsi:type="dcterms:W3CDTF">2020-04-10T05:16:17Z</dcterms:modified>
</cp:coreProperties>
</file>